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0058400" cy="7772400"/>
  <p:notesSz cx="6954838" cy="9240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C30660-114B-4CD0-AAB0-5FC2E156EE62}" v="40" dt="2025-04-05T21:53:22.6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8" autoAdjust="0"/>
    <p:restoredTop sz="94660"/>
  </p:normalViewPr>
  <p:slideViewPr>
    <p:cSldViewPr snapToGrid="0">
      <p:cViewPr varScale="1">
        <p:scale>
          <a:sx n="98" d="100"/>
          <a:sy n="98" d="100"/>
        </p:scale>
        <p:origin x="278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orie Peaslee" userId="02db2c05-5520-40ff-8535-c8fdfdd69f71" providerId="ADAL" clId="{6BC30660-114B-4CD0-AAB0-5FC2E156EE62}"/>
    <pc:docChg chg="custSel modSld">
      <pc:chgData name="Valorie Peaslee" userId="02db2c05-5520-40ff-8535-c8fdfdd69f71" providerId="ADAL" clId="{6BC30660-114B-4CD0-AAB0-5FC2E156EE62}" dt="2025-04-05T21:53:34.144" v="64" actId="478"/>
      <pc:docMkLst>
        <pc:docMk/>
      </pc:docMkLst>
      <pc:sldChg chg="modSp mod">
        <pc:chgData name="Valorie Peaslee" userId="02db2c05-5520-40ff-8535-c8fdfdd69f71" providerId="ADAL" clId="{6BC30660-114B-4CD0-AAB0-5FC2E156EE62}" dt="2025-04-05T21:50:48.209" v="58" actId="1038"/>
        <pc:sldMkLst>
          <pc:docMk/>
          <pc:sldMk cId="387095851" sldId="256"/>
        </pc:sldMkLst>
        <pc:spChg chg="mod">
          <ac:chgData name="Valorie Peaslee" userId="02db2c05-5520-40ff-8535-c8fdfdd69f71" providerId="ADAL" clId="{6BC30660-114B-4CD0-AAB0-5FC2E156EE62}" dt="2025-04-05T21:50:48.209" v="58" actId="1038"/>
          <ac:spMkLst>
            <pc:docMk/>
            <pc:sldMk cId="387095851" sldId="256"/>
            <ac:spMk id="6" creationId="{651F71F6-85D5-AA04-128A-9B5BCD985C89}"/>
          </ac:spMkLst>
        </pc:spChg>
        <pc:spChg chg="mod">
          <ac:chgData name="Valorie Peaslee" userId="02db2c05-5520-40ff-8535-c8fdfdd69f71" providerId="ADAL" clId="{6BC30660-114B-4CD0-AAB0-5FC2E156EE62}" dt="2025-04-05T21:49:56.511" v="29" actId="1076"/>
          <ac:spMkLst>
            <pc:docMk/>
            <pc:sldMk cId="387095851" sldId="256"/>
            <ac:spMk id="7" creationId="{FEE16A04-78F7-D9B3-F434-9A7FA2497BD4}"/>
          </ac:spMkLst>
        </pc:spChg>
        <pc:picChg chg="mod ord">
          <ac:chgData name="Valorie Peaslee" userId="02db2c05-5520-40ff-8535-c8fdfdd69f71" providerId="ADAL" clId="{6BC30660-114B-4CD0-AAB0-5FC2E156EE62}" dt="2025-04-05T21:50:12.319" v="34" actId="171"/>
          <ac:picMkLst>
            <pc:docMk/>
            <pc:sldMk cId="387095851" sldId="256"/>
            <ac:picMk id="9" creationId="{81EFC73B-A27D-D48A-333D-A6021A295B90}"/>
          </ac:picMkLst>
        </pc:picChg>
        <pc:picChg chg="mod">
          <ac:chgData name="Valorie Peaslee" userId="02db2c05-5520-40ff-8535-c8fdfdd69f71" providerId="ADAL" clId="{6BC30660-114B-4CD0-AAB0-5FC2E156EE62}" dt="2025-04-05T21:50:27.237" v="48" actId="1038"/>
          <ac:picMkLst>
            <pc:docMk/>
            <pc:sldMk cId="387095851" sldId="256"/>
            <ac:picMk id="10" creationId="{6C372778-1EBE-E543-C116-DE963824D749}"/>
          </ac:picMkLst>
        </pc:picChg>
        <pc:picChg chg="mod">
          <ac:chgData name="Valorie Peaslee" userId="02db2c05-5520-40ff-8535-c8fdfdd69f71" providerId="ADAL" clId="{6BC30660-114B-4CD0-AAB0-5FC2E156EE62}" dt="2025-04-05T21:50:23.748" v="38" actId="1038"/>
          <ac:picMkLst>
            <pc:docMk/>
            <pc:sldMk cId="387095851" sldId="256"/>
            <ac:picMk id="11" creationId="{61BBA754-B2ED-E9E3-8D0A-85359F4AAD65}"/>
          </ac:picMkLst>
        </pc:picChg>
      </pc:sldChg>
      <pc:sldChg chg="addSp delSp modSp mod">
        <pc:chgData name="Valorie Peaslee" userId="02db2c05-5520-40ff-8535-c8fdfdd69f71" providerId="ADAL" clId="{6BC30660-114B-4CD0-AAB0-5FC2E156EE62}" dt="2025-04-05T21:53:34.144" v="64" actId="478"/>
        <pc:sldMkLst>
          <pc:docMk/>
          <pc:sldMk cId="1059155757" sldId="257"/>
        </pc:sldMkLst>
        <pc:spChg chg="mod">
          <ac:chgData name="Valorie Peaslee" userId="02db2c05-5520-40ff-8535-c8fdfdd69f71" providerId="ADAL" clId="{6BC30660-114B-4CD0-AAB0-5FC2E156EE62}" dt="2025-04-05T21:51:50.393" v="61" actId="14100"/>
          <ac:spMkLst>
            <pc:docMk/>
            <pc:sldMk cId="1059155757" sldId="257"/>
            <ac:spMk id="7" creationId="{C7479E1F-7BA5-44A3-C020-AEC60DC85335}"/>
          </ac:spMkLst>
        </pc:spChg>
        <pc:picChg chg="add del mod">
          <ac:chgData name="Valorie Peaslee" userId="02db2c05-5520-40ff-8535-c8fdfdd69f71" providerId="ADAL" clId="{6BC30660-114B-4CD0-AAB0-5FC2E156EE62}" dt="2025-04-05T21:53:34.144" v="64" actId="478"/>
          <ac:picMkLst>
            <pc:docMk/>
            <pc:sldMk cId="1059155757" sldId="257"/>
            <ac:picMk id="4" creationId="{84151962-A0ED-64AC-7A74-5994FB49F64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DD9C-A9BD-4E23-98B8-25526A412E2E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76B3-C483-45CE-A514-867AAA9CD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743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DD9C-A9BD-4E23-98B8-25526A412E2E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76B3-C483-45CE-A514-867AAA9CD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06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DD9C-A9BD-4E23-98B8-25526A412E2E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76B3-C483-45CE-A514-867AAA9CD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DD9C-A9BD-4E23-98B8-25526A412E2E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76B3-C483-45CE-A514-867AAA9CD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64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>
                    <a:tint val="82000"/>
                  </a:schemeClr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82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82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DD9C-A9BD-4E23-98B8-25526A412E2E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76B3-C483-45CE-A514-867AAA9CD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8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DD9C-A9BD-4E23-98B8-25526A412E2E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76B3-C483-45CE-A514-867AAA9CD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650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DD9C-A9BD-4E23-98B8-25526A412E2E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76B3-C483-45CE-A514-867AAA9CD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699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DD9C-A9BD-4E23-98B8-25526A412E2E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76B3-C483-45CE-A514-867AAA9CD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897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DD9C-A9BD-4E23-98B8-25526A412E2E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76B3-C483-45CE-A514-867AAA9CD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60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DD9C-A9BD-4E23-98B8-25526A412E2E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76B3-C483-45CE-A514-867AAA9CD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93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DD9C-A9BD-4E23-98B8-25526A412E2E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76B3-C483-45CE-A514-867AAA9CD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79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2DDD9C-A9BD-4E23-98B8-25526A412E2E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5476B3-C483-45CE-A514-867AAA9CD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97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C4661EF-7948-1D2C-D287-6F9A663BA3DA}"/>
              </a:ext>
            </a:extLst>
          </p:cNvPr>
          <p:cNvSpPr txBox="1"/>
          <p:nvPr/>
        </p:nvSpPr>
        <p:spPr>
          <a:xfrm>
            <a:off x="70338" y="225335"/>
            <a:ext cx="3192585" cy="7171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1" i="0" u="none" strike="noStrike" baseline="0" dirty="0">
                <a:solidFill>
                  <a:srgbClr val="FF0000"/>
                </a:solidFill>
                <a:latin typeface="Century Gothic" panose="020B0502020202020204" pitchFamily="34" charset="0"/>
              </a:rPr>
              <a:t>Off-Highway Injury Prevention</a:t>
            </a:r>
          </a:p>
          <a:p>
            <a:endParaRPr lang="en-US" sz="1400" b="0" i="0" u="none" strike="noStrike" baseline="0" dirty="0">
              <a:latin typeface="Century Gothic" panose="020B0502020202020204" pitchFamily="34" charset="0"/>
            </a:endParaRPr>
          </a:p>
          <a:p>
            <a:pPr marR="110880" algn="l"/>
            <a:r>
              <a:rPr lang="en-US" sz="1400" b="1" i="0" u="none" strike="noStrike" baseline="0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MOTORCYCLE/SNOWMOBILE/ATV</a:t>
            </a:r>
          </a:p>
          <a:p>
            <a:pPr marR="110880" algn="l"/>
            <a:endParaRPr lang="en-US" sz="800" b="0" i="0" u="none" strike="noStrike" baseline="0" dirty="0">
              <a:solidFill>
                <a:schemeClr val="tx2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285750" marR="0" indent="-285750" algn="l">
              <a:buFont typeface="Wingdings" panose="05000000000000000000" pitchFamily="2" charset="2"/>
              <a:buChar char="Ø"/>
            </a:pPr>
            <a:r>
              <a:rPr lang="en-US" sz="1400" b="0" i="0" u="none" strike="noStrike" baseline="0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Wear a quality full-face helmet and/or safety glasses or goggles</a:t>
            </a:r>
          </a:p>
          <a:p>
            <a:pPr marL="285750" marR="0" indent="-285750" algn="l">
              <a:buFont typeface="Wingdings" panose="05000000000000000000" pitchFamily="2" charset="2"/>
              <a:buChar char="Ø"/>
            </a:pPr>
            <a:r>
              <a:rPr lang="en-US" sz="1400" b="0" i="0" u="none" strike="noStrike" baseline="0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Wear sturdy, protective, and bright/reflective clothing: jacket, pants, over-the-ankle boots, gloves – dress for a crash, not just a ride</a:t>
            </a:r>
          </a:p>
          <a:p>
            <a:pPr marL="285750" marR="0" indent="-285750" algn="l">
              <a:buFont typeface="Wingdings" panose="05000000000000000000" pitchFamily="2" charset="2"/>
              <a:buChar char="Ø"/>
            </a:pPr>
            <a:r>
              <a:rPr lang="en-US" sz="1400" b="0" i="0" u="none" strike="noStrike" baseline="0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Use headlights day and night</a:t>
            </a:r>
          </a:p>
          <a:p>
            <a:pPr marL="285750" marR="0" indent="-285750" algn="l">
              <a:buFont typeface="Wingdings" panose="05000000000000000000" pitchFamily="2" charset="2"/>
              <a:buChar char="Ø"/>
            </a:pPr>
            <a:r>
              <a:rPr lang="en-US" sz="1400" b="0" i="0" u="none" strike="noStrike" baseline="0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Use a dune flag</a:t>
            </a:r>
          </a:p>
          <a:p>
            <a:pPr marL="285750" marR="0" indent="-285750" algn="l">
              <a:buFont typeface="Wingdings" panose="05000000000000000000" pitchFamily="2" charset="2"/>
              <a:buChar char="Ø"/>
            </a:pPr>
            <a:r>
              <a:rPr lang="en-US" sz="1400" b="0" i="0" u="none" strike="noStrike" baseline="0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Do not carry a passenger on a single-rider ATV. Do not carry more than one passenger on a two-seater ATV.</a:t>
            </a:r>
          </a:p>
          <a:p>
            <a:pPr marL="285750" marR="0" indent="-285750" algn="l">
              <a:buFont typeface="Wingdings" panose="05000000000000000000" pitchFamily="2" charset="2"/>
              <a:buChar char="Ø"/>
            </a:pPr>
            <a:r>
              <a:rPr lang="en-US" sz="1400" b="0" i="0" u="none" strike="noStrike" baseline="0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Wear layers of clothing to keep warm and dry</a:t>
            </a:r>
          </a:p>
          <a:p>
            <a:pPr marL="285750" marR="0" indent="-285750" algn="l">
              <a:buFont typeface="Wingdings" panose="05000000000000000000" pitchFamily="2" charset="2"/>
              <a:buChar char="Ø"/>
            </a:pPr>
            <a:r>
              <a:rPr lang="en-US" sz="1400" b="0" i="0" u="none" strike="noStrike" baseline="0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Avoid riding in/on streams, rivers, and lakes</a:t>
            </a:r>
          </a:p>
          <a:p>
            <a:pPr marL="285750" marR="0" indent="-285750" algn="l">
              <a:buFont typeface="Wingdings" panose="05000000000000000000" pitchFamily="2" charset="2"/>
              <a:buChar char="Ø"/>
            </a:pPr>
            <a:r>
              <a:rPr lang="en-US" sz="1400" b="0" i="0" u="none" strike="noStrike" baseline="0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Carry and train in the use of an avalanche beacon</a:t>
            </a:r>
          </a:p>
          <a:p>
            <a:endParaRPr lang="en-US" sz="800" b="0" i="0" u="none" strike="noStrike" baseline="0" dirty="0">
              <a:solidFill>
                <a:srgbClr val="60CAF4"/>
              </a:solidFill>
              <a:latin typeface="Century Gothic" panose="020B0502020202020204" pitchFamily="34" charset="0"/>
            </a:endParaRPr>
          </a:p>
          <a:p>
            <a:pPr marR="148030" algn="l"/>
            <a:r>
              <a:rPr lang="en-US" sz="1400" b="1" i="0" u="none" strike="noStrike" baseline="0" dirty="0">
                <a:solidFill>
                  <a:srgbClr val="7030A0"/>
                </a:solidFill>
                <a:latin typeface="Century Gothic" panose="020B0502020202020204" pitchFamily="34" charset="0"/>
              </a:rPr>
              <a:t>UTV</a:t>
            </a:r>
          </a:p>
          <a:p>
            <a:pPr marR="148030" algn="l"/>
            <a:endParaRPr lang="en-US" sz="800" b="0" i="0" u="none" strike="noStrike" baseline="0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marL="285750" marR="0" indent="-285750" algn="l">
              <a:buFont typeface="Wingdings" panose="05000000000000000000" pitchFamily="2" charset="2"/>
              <a:buChar char="Ø"/>
            </a:pPr>
            <a:r>
              <a:rPr lang="en-US" sz="1400" b="0" i="0" u="none" strike="noStrike" baseline="0" dirty="0">
                <a:solidFill>
                  <a:srgbClr val="7030A0"/>
                </a:solidFill>
                <a:latin typeface="Century Gothic" panose="020B0502020202020204" pitchFamily="34" charset="0"/>
              </a:rPr>
              <a:t>Wear a harness or seatbelt</a:t>
            </a:r>
          </a:p>
          <a:p>
            <a:pPr marL="285750" marR="0" indent="-285750" algn="l">
              <a:buFont typeface="Wingdings" panose="05000000000000000000" pitchFamily="2" charset="2"/>
              <a:buChar char="Ø"/>
            </a:pPr>
            <a:r>
              <a:rPr lang="en-US" sz="1400" b="0" i="0" u="none" strike="noStrike" baseline="0" dirty="0">
                <a:solidFill>
                  <a:srgbClr val="7030A0"/>
                </a:solidFill>
                <a:latin typeface="Century Gothic" panose="020B0502020202020204" pitchFamily="34" charset="0"/>
              </a:rPr>
              <a:t>Wear a quality helmet and/or safety glasses or goggles</a:t>
            </a:r>
          </a:p>
          <a:p>
            <a:pPr marL="285750" marR="0" indent="-285750" algn="l">
              <a:buFont typeface="Wingdings" panose="05000000000000000000" pitchFamily="2" charset="2"/>
              <a:buChar char="Ø"/>
            </a:pPr>
            <a:r>
              <a:rPr lang="en-US" sz="1400" b="0" i="0" u="none" strike="noStrike" baseline="0" dirty="0">
                <a:solidFill>
                  <a:srgbClr val="7030A0"/>
                </a:solidFill>
                <a:latin typeface="Century Gothic" panose="020B0502020202020204" pitchFamily="34" charset="0"/>
              </a:rPr>
              <a:t>Keep arms and legs inside</a:t>
            </a:r>
          </a:p>
          <a:p>
            <a:pPr marL="285750" marR="0" indent="-285750" algn="l">
              <a:buFont typeface="Wingdings" panose="05000000000000000000" pitchFamily="2" charset="2"/>
              <a:buChar char="Ø"/>
            </a:pPr>
            <a:r>
              <a:rPr lang="en-US" sz="1400" b="0" i="0" u="none" strike="noStrike" baseline="0" dirty="0">
                <a:solidFill>
                  <a:srgbClr val="7030A0"/>
                </a:solidFill>
                <a:latin typeface="Century Gothic" panose="020B0502020202020204" pitchFamily="34" charset="0"/>
              </a:rPr>
              <a:t>Use headlights and running lights day and night</a:t>
            </a:r>
          </a:p>
          <a:p>
            <a:pPr marL="285750" marR="0" indent="-285750" algn="l">
              <a:buFont typeface="Wingdings" panose="05000000000000000000" pitchFamily="2" charset="2"/>
              <a:buChar char="Ø"/>
            </a:pPr>
            <a:r>
              <a:rPr lang="en-US" sz="1400" b="0" i="0" u="none" strike="noStrike" baseline="0" dirty="0">
                <a:solidFill>
                  <a:srgbClr val="7030A0"/>
                </a:solidFill>
                <a:latin typeface="Century Gothic" panose="020B0502020202020204" pitchFamily="34" charset="0"/>
              </a:rPr>
              <a:t>Use a dune flag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1F71F6-85D5-AA04-128A-9B5BCD985C89}"/>
              </a:ext>
            </a:extLst>
          </p:cNvPr>
          <p:cNvSpPr txBox="1"/>
          <p:nvPr/>
        </p:nvSpPr>
        <p:spPr>
          <a:xfrm>
            <a:off x="3419227" y="854600"/>
            <a:ext cx="3192585" cy="670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1" i="0" u="none" strike="noStrike" baseline="0" dirty="0">
                <a:latin typeface="Century Gothic" panose="020B0502020202020204" pitchFamily="34" charset="0"/>
              </a:rPr>
              <a:t>ALL VEHICLES</a:t>
            </a:r>
          </a:p>
          <a:p>
            <a:pPr algn="l"/>
            <a:endParaRPr lang="en-US" sz="800" b="0" i="0" u="none" strike="noStrike" baseline="0" dirty="0">
              <a:latin typeface="Century Gothic" panose="020B0502020202020204" pitchFamily="34" charset="0"/>
            </a:endParaRPr>
          </a:p>
          <a:p>
            <a:pPr marL="285750" marR="110880" indent="-285750" algn="l">
              <a:buFont typeface="Wingdings" panose="05000000000000000000" pitchFamily="2" charset="2"/>
              <a:buChar char="Ø"/>
            </a:pPr>
            <a:r>
              <a:rPr lang="en-US" sz="1400" i="0" u="none" strike="noStrike" baseline="0" dirty="0">
                <a:latin typeface="Century Gothic" panose="020B0502020202020204" pitchFamily="34" charset="0"/>
              </a:rPr>
              <a:t>Two hands steering at all times</a:t>
            </a:r>
          </a:p>
          <a:p>
            <a:pPr marL="285750" marR="110880" indent="-285750" algn="l">
              <a:buFont typeface="Wingdings" panose="05000000000000000000" pitchFamily="2" charset="2"/>
              <a:buChar char="Ø"/>
            </a:pPr>
            <a:r>
              <a:rPr lang="en-US" sz="1400" i="0" u="none" strike="noStrike" baseline="0" dirty="0">
                <a:latin typeface="Century Gothic" panose="020B0502020202020204" pitchFamily="34" charset="0"/>
              </a:rPr>
              <a:t>Minimize distractions – loud music, radios, passengers, pets</a:t>
            </a:r>
          </a:p>
          <a:p>
            <a:pPr marL="285750" marR="110880" indent="-285750" algn="l">
              <a:buFont typeface="Wingdings" panose="05000000000000000000" pitchFamily="2" charset="2"/>
              <a:buChar char="Ø"/>
            </a:pPr>
            <a:r>
              <a:rPr lang="en-US" sz="1400" i="0" u="none" strike="noStrike" baseline="0" dirty="0">
                <a:latin typeface="Century Gothic" panose="020B0502020202020204" pitchFamily="34" charset="0"/>
              </a:rPr>
              <a:t>Maintain speed appropriate for the conditions and the environment</a:t>
            </a:r>
          </a:p>
          <a:p>
            <a:pPr marL="285750" marR="110880" indent="-285750" algn="l">
              <a:buFont typeface="Wingdings" panose="05000000000000000000" pitchFamily="2" charset="2"/>
              <a:buChar char="Ø"/>
            </a:pPr>
            <a:r>
              <a:rPr lang="en-US" sz="1400" i="0" u="none" strike="noStrike" baseline="0" dirty="0">
                <a:latin typeface="Century Gothic" panose="020B0502020202020204" pitchFamily="34" charset="0"/>
              </a:rPr>
              <a:t>Avoid riding or driving in the blind spots of other vehicles</a:t>
            </a:r>
          </a:p>
          <a:p>
            <a:pPr marL="285750" marR="110880" indent="-285750" algn="l">
              <a:buFont typeface="Wingdings" panose="05000000000000000000" pitchFamily="2" charset="2"/>
              <a:buChar char="Ø"/>
            </a:pPr>
            <a:r>
              <a:rPr lang="en-US" sz="1400" i="0" u="none" strike="noStrike" baseline="0" dirty="0">
                <a:latin typeface="Century Gothic" panose="020B0502020202020204" pitchFamily="34" charset="0"/>
              </a:rPr>
              <a:t>Constantly scan for changing conditions</a:t>
            </a:r>
          </a:p>
          <a:p>
            <a:pPr marL="285750" marR="110880" indent="-285750" algn="l">
              <a:buFont typeface="Wingdings" panose="05000000000000000000" pitchFamily="2" charset="2"/>
              <a:buChar char="Ø"/>
            </a:pPr>
            <a:r>
              <a:rPr lang="en-US" sz="1400" i="0" u="none" strike="noStrike" baseline="0" dirty="0">
                <a:latin typeface="Century Gothic" panose="020B0502020202020204" pitchFamily="34" charset="0"/>
              </a:rPr>
              <a:t>Give space between vehicles to react to changing conditions</a:t>
            </a:r>
          </a:p>
          <a:p>
            <a:pPr marL="285750" marR="110880" indent="-285750" algn="l">
              <a:buFont typeface="Wingdings" panose="05000000000000000000" pitchFamily="2" charset="2"/>
              <a:buChar char="Ø"/>
            </a:pPr>
            <a:r>
              <a:rPr lang="en-US" sz="1400" i="0" u="none" strike="noStrike" baseline="0" dirty="0">
                <a:latin typeface="Century Gothic" panose="020B0502020202020204" pitchFamily="34" charset="0"/>
              </a:rPr>
              <a:t>Use proper hand signals and yield right of way when appropriate</a:t>
            </a:r>
          </a:p>
          <a:p>
            <a:pPr marL="285750" marR="110880" indent="-285750" algn="l">
              <a:buFont typeface="Wingdings" panose="05000000000000000000" pitchFamily="2" charset="2"/>
              <a:buChar char="Ø"/>
            </a:pPr>
            <a:r>
              <a:rPr lang="en-US" sz="1400" i="0" u="none" strike="noStrike" baseline="0" dirty="0">
                <a:latin typeface="Century Gothic" panose="020B0502020202020204" pitchFamily="34" charset="0"/>
              </a:rPr>
              <a:t>Only ride on designated trails</a:t>
            </a:r>
          </a:p>
          <a:p>
            <a:pPr marL="285750" marR="110880" indent="-285750" algn="l">
              <a:buFont typeface="Wingdings" panose="05000000000000000000" pitchFamily="2" charset="2"/>
              <a:buChar char="Ø"/>
            </a:pPr>
            <a:r>
              <a:rPr lang="en-US" sz="1400" i="0" u="none" strike="noStrike" baseline="0" dirty="0">
                <a:latin typeface="Century Gothic" panose="020B0502020202020204" pitchFamily="34" charset="0"/>
              </a:rPr>
              <a:t>Properly load the vehicle and secure the load</a:t>
            </a:r>
          </a:p>
          <a:p>
            <a:pPr marL="285750" marR="110880" indent="-285750" algn="l">
              <a:buFont typeface="Wingdings" panose="05000000000000000000" pitchFamily="2" charset="2"/>
              <a:buChar char="Ø"/>
            </a:pPr>
            <a:r>
              <a:rPr lang="en-US" sz="1400" i="0" u="none" strike="noStrike" baseline="0" dirty="0">
                <a:latin typeface="Century Gothic" panose="020B0502020202020204" pitchFamily="34" charset="0"/>
              </a:rPr>
              <a:t>Do not drink/drug and drive</a:t>
            </a:r>
          </a:p>
          <a:p>
            <a:pPr marR="110880" algn="l"/>
            <a:endParaRPr lang="en-US" sz="800" i="0" u="none" strike="noStrike" baseline="0" dirty="0">
              <a:latin typeface="Century Gothic" panose="020B0502020202020204" pitchFamily="34" charset="0"/>
            </a:endParaRPr>
          </a:p>
          <a:p>
            <a:pPr marR="148030" algn="l"/>
            <a:r>
              <a:rPr lang="en-US" sz="1400" b="1" i="0" u="none" strike="noStrike" baseline="0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GET TRAINED</a:t>
            </a:r>
          </a:p>
          <a:p>
            <a:pPr marR="148030" algn="l"/>
            <a:endParaRPr lang="en-US" sz="800" dirty="0">
              <a:solidFill>
                <a:schemeClr val="accent3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R="148030" algn="l"/>
            <a:r>
              <a:rPr lang="en-US" sz="1400" i="0" u="none" strike="noStrike" baseline="0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There is no substitute for good training!  Take a safety course or driving class, and learn about navigation, preparedness, recovery, field repair, first aid, communications, leadership.</a:t>
            </a:r>
          </a:p>
        </p:txBody>
      </p:sp>
      <p:pic>
        <p:nvPicPr>
          <p:cNvPr id="9" name="Picture 8" descr="A logo of a city and mountains&#10;&#10;AI-generated content may be incorrect.">
            <a:extLst>
              <a:ext uri="{FF2B5EF4-FFF2-40B4-BE49-F238E27FC236}">
                <a16:creationId xmlns:a16="http://schemas.microsoft.com/office/drawing/2014/main" id="{81EFC73B-A27D-D48A-333D-A6021A295B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89" y="57105"/>
            <a:ext cx="1272736" cy="13078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E16A04-78F7-D9B3-F434-9A7FA2497BD4}"/>
              </a:ext>
            </a:extLst>
          </p:cNvPr>
          <p:cNvSpPr txBox="1"/>
          <p:nvPr/>
        </p:nvSpPr>
        <p:spPr>
          <a:xfrm>
            <a:off x="6905082" y="697989"/>
            <a:ext cx="3298093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10880" algn="l"/>
            <a:r>
              <a:rPr lang="en-US" sz="1400" b="1" i="0" u="none" strike="noStrike" baseline="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THREE RULES</a:t>
            </a:r>
          </a:p>
          <a:p>
            <a:pPr marR="110880" algn="l"/>
            <a:endParaRPr lang="en-US" sz="800" b="1" i="0" u="none" strike="noStrike" baseline="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42900" marR="110880" indent="-342900" algn="l">
              <a:buFont typeface="+mj-lt"/>
              <a:buAutoNum type="arabicPeriod"/>
            </a:pPr>
            <a:r>
              <a:rPr lang="en-US" sz="1400" i="0" u="none" strike="noStrike" baseline="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Don’t Go Alone</a:t>
            </a:r>
          </a:p>
          <a:p>
            <a:pPr marL="342900" marR="110880" indent="-342900" algn="l">
              <a:buFont typeface="+mj-lt"/>
              <a:buAutoNum type="arabicPeriod"/>
            </a:pPr>
            <a:r>
              <a:rPr lang="en-US" sz="1400" i="0" u="none" strike="noStrike" baseline="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Go Prepared</a:t>
            </a:r>
          </a:p>
          <a:p>
            <a:pPr marL="342900" marR="110880" indent="-171450" algn="l">
              <a:buFont typeface="Wingdings" panose="05000000000000000000" pitchFamily="2" charset="2"/>
              <a:buChar char="ü"/>
            </a:pPr>
            <a:r>
              <a:rPr lang="en-US" sz="1400" i="0" u="none" strike="noStrike" baseline="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All-weather clothing (all 4 seasons in one day)</a:t>
            </a:r>
          </a:p>
          <a:p>
            <a:pPr marL="342900" marR="110880" indent="-171450" algn="l">
              <a:buFont typeface="Wingdings" panose="05000000000000000000" pitchFamily="2" charset="2"/>
              <a:buChar char="ü"/>
            </a:pPr>
            <a:r>
              <a:rPr lang="en-US" sz="1400" i="0" u="none" strike="noStrike" baseline="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First Aid (including medications</a:t>
            </a:r>
          </a:p>
          <a:p>
            <a:pPr marL="342900" marR="110880" indent="-171450" algn="l">
              <a:buFont typeface="Wingdings" panose="05000000000000000000" pitchFamily="2" charset="2"/>
              <a:buChar char="ü"/>
            </a:pPr>
            <a:r>
              <a:rPr lang="en-US" sz="1400" i="0" u="none" strike="noStrike" baseline="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Fire Extinguisher (minimum 5lb ABC, 10lbs preferred)</a:t>
            </a:r>
          </a:p>
          <a:p>
            <a:pPr marL="342900" marR="110880" indent="-171450" algn="l">
              <a:buFont typeface="Wingdings" panose="05000000000000000000" pitchFamily="2" charset="2"/>
              <a:buChar char="ü"/>
            </a:pPr>
            <a:r>
              <a:rPr lang="en-US" sz="1400" i="0" u="none" strike="noStrike" baseline="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Survival Gear (the 10 essentials)</a:t>
            </a:r>
          </a:p>
          <a:p>
            <a:pPr marL="342900" marR="110880" indent="-171450" algn="l">
              <a:buFont typeface="Wingdings" panose="05000000000000000000" pitchFamily="2" charset="2"/>
              <a:buChar char="ü"/>
            </a:pPr>
            <a:r>
              <a:rPr lang="en-US" sz="1400" i="0" u="none" strike="noStrike" baseline="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Basic Repair Tools(wrenches, sockets, drivers)</a:t>
            </a:r>
          </a:p>
          <a:p>
            <a:pPr marL="342900" marR="110880" indent="-171450" algn="l">
              <a:buFont typeface="Wingdings" panose="05000000000000000000" pitchFamily="2" charset="2"/>
              <a:buChar char="ü"/>
            </a:pPr>
            <a:r>
              <a:rPr lang="en-US" sz="1400" i="0" u="none" strike="noStrike" baseline="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Recovery Gear</a:t>
            </a:r>
          </a:p>
          <a:p>
            <a:pPr marL="342900" marR="110880" indent="-342900" algn="l">
              <a:buFont typeface="+mj-lt"/>
              <a:buAutoNum type="arabicPeriod" startAt="3"/>
            </a:pPr>
            <a:r>
              <a:rPr lang="en-US" sz="1400" i="0" u="none" strike="noStrike" baseline="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Have a Shared Plan</a:t>
            </a:r>
          </a:p>
          <a:p>
            <a:pPr marL="342900" marR="110880" indent="-171450" algn="l">
              <a:buFont typeface="Wingdings" panose="05000000000000000000" pitchFamily="2" charset="2"/>
              <a:buChar char="ü"/>
            </a:pPr>
            <a:r>
              <a:rPr lang="en-US" sz="1400" i="0" u="none" strike="noStrike" baseline="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Tell someone you trust where you’re going, when you will be back, and who to call if you don’t return on time</a:t>
            </a:r>
          </a:p>
          <a:p>
            <a:pPr marL="342900" marR="110880" indent="-171450" algn="l">
              <a:buFont typeface="Wingdings" panose="05000000000000000000" pitchFamily="2" charset="2"/>
              <a:buChar char="ü"/>
            </a:pPr>
            <a:endParaRPr lang="en-US" sz="14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42900" marR="110880" indent="-171450" algn="l">
              <a:buFont typeface="Wingdings" panose="05000000000000000000" pitchFamily="2" charset="2"/>
              <a:buChar char="ü"/>
            </a:pPr>
            <a:endParaRPr lang="en-US" sz="1400" i="0" u="none" strike="noStrike" baseline="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42900" marR="110880" indent="-171450" algn="l">
              <a:buFont typeface="Wingdings" panose="05000000000000000000" pitchFamily="2" charset="2"/>
              <a:buChar char="ü"/>
            </a:pPr>
            <a:endParaRPr lang="en-US" sz="14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42900" marR="110880" indent="-171450" algn="l">
              <a:buFont typeface="Wingdings" panose="05000000000000000000" pitchFamily="2" charset="2"/>
              <a:buChar char="ü"/>
            </a:pPr>
            <a:endParaRPr lang="en-US" sz="1400" i="0" u="none" strike="noStrike" baseline="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42900" marR="110880" indent="-171450" algn="l">
              <a:buFont typeface="Wingdings" panose="05000000000000000000" pitchFamily="2" charset="2"/>
              <a:buChar char="ü"/>
            </a:pPr>
            <a:endParaRPr lang="en-US" sz="14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42900" marR="110880" indent="-171450" algn="l">
              <a:buFont typeface="Wingdings" panose="05000000000000000000" pitchFamily="2" charset="2"/>
              <a:buChar char="ü"/>
            </a:pPr>
            <a:endParaRPr lang="en-US" sz="1400" i="0" u="none" strike="noStrike" baseline="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171450" marR="110880" algn="l"/>
            <a:endParaRPr lang="en-US" sz="1400" i="0" u="none" strike="noStrike" baseline="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171450" marR="110880" algn="l"/>
            <a:endParaRPr lang="en-US" sz="800" i="0" u="none" strike="noStrike" baseline="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285750" marR="148030" indent="-285750" algn="l">
              <a:buFont typeface="Wingdings" panose="05000000000000000000" pitchFamily="2" charset="2"/>
              <a:buChar char="Ø"/>
            </a:pPr>
            <a:r>
              <a:rPr lang="en-US" sz="1400" i="0" u="none" strike="noStrike" baseline="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Travel Responsibly</a:t>
            </a:r>
          </a:p>
          <a:p>
            <a:pPr marL="285750" marR="148030" indent="-285750" algn="l">
              <a:buFont typeface="Wingdings" panose="05000000000000000000" pitchFamily="2" charset="2"/>
              <a:buChar char="Ø"/>
            </a:pPr>
            <a:r>
              <a:rPr lang="en-US" sz="1400" i="0" u="none" strike="noStrike" baseline="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Respect the Rights of Others</a:t>
            </a:r>
          </a:p>
          <a:p>
            <a:pPr marL="285750" marR="148030" indent="-285750" algn="l">
              <a:buFont typeface="Wingdings" panose="05000000000000000000" pitchFamily="2" charset="2"/>
              <a:buChar char="Ø"/>
            </a:pPr>
            <a:r>
              <a:rPr lang="en-US" sz="1400" i="0" u="none" strike="noStrike" baseline="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Educate yourself</a:t>
            </a:r>
          </a:p>
          <a:p>
            <a:pPr marL="285750" marR="148030" indent="-285750" algn="l">
              <a:buFont typeface="Wingdings" panose="05000000000000000000" pitchFamily="2" charset="2"/>
              <a:buChar char="Ø"/>
            </a:pPr>
            <a:r>
              <a:rPr lang="en-US" sz="1400" i="0" u="none" strike="noStrike" baseline="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Avoid Sensitive Areas</a:t>
            </a:r>
          </a:p>
          <a:p>
            <a:pPr marL="285750" marR="148030" indent="-285750" algn="l">
              <a:buFont typeface="Wingdings" panose="05000000000000000000" pitchFamily="2" charset="2"/>
              <a:buChar char="Ø"/>
            </a:pPr>
            <a:r>
              <a:rPr lang="en-US" sz="1400" i="0" u="none" strike="noStrike" baseline="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Do Your Part</a:t>
            </a:r>
          </a:p>
        </p:txBody>
      </p:sp>
      <p:pic>
        <p:nvPicPr>
          <p:cNvPr id="8" name="Picture 2" descr="Grand County Search and Rescue">
            <a:extLst>
              <a:ext uri="{FF2B5EF4-FFF2-40B4-BE49-F238E27FC236}">
                <a16:creationId xmlns:a16="http://schemas.microsoft.com/office/drawing/2014/main" id="{8D26D4DD-36D0-2D20-5FCC-CB9AD3BB5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080" y="189201"/>
            <a:ext cx="2038578" cy="58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Logo">
            <a:extLst>
              <a:ext uri="{FF2B5EF4-FFF2-40B4-BE49-F238E27FC236}">
                <a16:creationId xmlns:a16="http://schemas.microsoft.com/office/drawing/2014/main" id="{6C372778-1EBE-E543-C116-DE963824D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714" y="4921636"/>
            <a:ext cx="1383140" cy="117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61BBA754-B2ED-E9E3-8D0A-85359F4AA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900" y="4972088"/>
            <a:ext cx="1522585" cy="106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95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AE0CE4-F421-B30C-800C-9557407F4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7E36626-126C-16F0-4AC4-981B067C8A3D}"/>
              </a:ext>
            </a:extLst>
          </p:cNvPr>
          <p:cNvSpPr txBox="1"/>
          <p:nvPr/>
        </p:nvSpPr>
        <p:spPr>
          <a:xfrm>
            <a:off x="70338" y="225335"/>
            <a:ext cx="3192585" cy="7571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1" i="0" u="none" strike="noStrike" baseline="0" dirty="0">
                <a:solidFill>
                  <a:srgbClr val="FF0000"/>
                </a:solidFill>
                <a:latin typeface="Century Gothic" panose="020B0502020202020204" pitchFamily="34" charset="0"/>
              </a:rPr>
              <a:t>Off-Highway Injury Prevention</a:t>
            </a:r>
          </a:p>
          <a:p>
            <a:endParaRPr lang="en-US" sz="800" b="0" i="0" u="none" strike="noStrike" baseline="0" dirty="0">
              <a:latin typeface="Century Gothic" panose="020B0502020202020204" pitchFamily="34" charset="0"/>
            </a:endParaRPr>
          </a:p>
          <a:p>
            <a:pPr marR="110880" algn="l"/>
            <a:r>
              <a:rPr lang="en-US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TRAIL RESEARCH</a:t>
            </a:r>
            <a:endParaRPr lang="en-US" sz="1400" b="1" i="0" u="none" strike="noStrike" baseline="0" dirty="0">
              <a:solidFill>
                <a:schemeClr val="tx2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R="110880" algn="l"/>
            <a:endParaRPr lang="en-US" sz="800" b="0" i="0" u="none" strike="noStrike" baseline="0" dirty="0">
              <a:solidFill>
                <a:schemeClr val="tx2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285750" marR="0" indent="-285750" algn="l">
              <a:buFont typeface="Wingdings" panose="05000000000000000000" pitchFamily="2" charset="2"/>
              <a:buChar char="Ø"/>
            </a:pPr>
            <a:r>
              <a:rPr lang="en-US" sz="1400" b="0" i="0" u="none" strike="noStrike" baseline="0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Beginning, end, obstacles</a:t>
            </a:r>
          </a:p>
          <a:p>
            <a:pPr marL="285750" marR="0" indent="-285750" algn="l">
              <a:buFont typeface="Wingdings" panose="05000000000000000000" pitchFamily="2" charset="2"/>
              <a:buChar char="Ø"/>
            </a:pPr>
            <a:r>
              <a:rPr lang="en-US" sz="1400" b="0" i="0" u="none" strike="noStrike" baseline="0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Last food, fuel, water, cellular</a:t>
            </a:r>
          </a:p>
          <a:p>
            <a:pPr marL="285750" marR="0" indent="-285750" algn="l">
              <a:buFont typeface="Wingdings" panose="05000000000000000000" pitchFamily="2" charset="2"/>
              <a:buChar char="Ø"/>
            </a:pPr>
            <a:r>
              <a:rPr lang="en-US" sz="1400" b="0" i="0" u="none" strike="noStrike" baseline="0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Weather for next 72 hours</a:t>
            </a:r>
          </a:p>
          <a:p>
            <a:pPr marL="285750" marR="0" indent="-285750" algn="l">
              <a:buFont typeface="Wingdings" panose="05000000000000000000" pitchFamily="2" charset="2"/>
              <a:buChar char="Ø"/>
            </a:pPr>
            <a:endParaRPr lang="en-US" sz="800" dirty="0">
              <a:solidFill>
                <a:schemeClr val="tx2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R="0" algn="l"/>
            <a:r>
              <a:rPr lang="en-US" sz="1400" b="1" i="0" u="none" strike="noStrike" baseline="0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VEHICLE INSPECTION</a:t>
            </a:r>
          </a:p>
          <a:p>
            <a:pPr marL="285750" marR="0" indent="-285750" algn="l">
              <a:buFont typeface="Wingdings" panose="05000000000000000000" pitchFamily="2" charset="2"/>
              <a:buChar char="Ø"/>
            </a:pPr>
            <a:endParaRPr lang="en-US" sz="800" b="0" i="0" u="none" strike="noStrike" baseline="0" dirty="0">
              <a:solidFill>
                <a:schemeClr val="tx2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285750" marR="0" indent="-285750" algn="l">
              <a:buFont typeface="Wingdings" panose="05000000000000000000" pitchFamily="2" charset="2"/>
              <a:buChar char="Ø"/>
            </a:pPr>
            <a:r>
              <a:rPr lang="en-US" sz="1400" b="0" i="0" u="none" strike="noStrike" baseline="0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Air filter</a:t>
            </a:r>
          </a:p>
          <a:p>
            <a:pPr marL="285750" marR="0" indent="-285750" algn="l">
              <a:buFont typeface="Wingdings" panose="05000000000000000000" pitchFamily="2" charset="2"/>
              <a:buChar char="Ø"/>
            </a:pPr>
            <a:r>
              <a:rPr lang="en-US" sz="1400" b="0" i="0" u="none" strike="noStrike" baseline="0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Battery connections and charge</a:t>
            </a:r>
          </a:p>
          <a:p>
            <a:pPr marL="285750" marR="0" indent="-285750" algn="l">
              <a:buFont typeface="Wingdings" panose="05000000000000000000" pitchFamily="2" charset="2"/>
              <a:buChar char="Ø"/>
            </a:pPr>
            <a:r>
              <a:rPr lang="en-US" sz="1400" b="0" i="0" u="none" strike="noStrike" baseline="0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Belts, bushings, ball joints</a:t>
            </a:r>
          </a:p>
          <a:p>
            <a:pPr marL="285750" marR="0" indent="-285750" algn="l">
              <a:buFont typeface="Wingdings" panose="05000000000000000000" pitchFamily="2" charset="2"/>
              <a:buChar char="Ø"/>
            </a:pPr>
            <a:r>
              <a:rPr lang="en-US" sz="1400" b="0" i="0" u="none" strike="noStrike" baseline="0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Brakes and pads</a:t>
            </a:r>
          </a:p>
          <a:p>
            <a:pPr marL="285750" marR="0" indent="-285750" algn="l">
              <a:buFont typeface="Wingdings" panose="05000000000000000000" pitchFamily="2" charset="2"/>
              <a:buChar char="Ø"/>
            </a:pPr>
            <a:r>
              <a:rPr lang="en-US" sz="1400" b="0" i="0" u="none" strike="noStrike" baseline="0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Chassis, rack, bumper bolts</a:t>
            </a:r>
          </a:p>
          <a:p>
            <a:pPr marL="285750" marR="0" indent="-285750" algn="l">
              <a:buFont typeface="Wingdings" panose="05000000000000000000" pitchFamily="2" charset="2"/>
              <a:buChar char="Ø"/>
            </a:pPr>
            <a:r>
              <a:rPr lang="en-US" sz="1400" b="0" i="0" u="none" strike="noStrike" baseline="0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Fuel and fluid levels</a:t>
            </a:r>
          </a:p>
          <a:p>
            <a:pPr marL="285750" marR="0" indent="-285750" algn="l">
              <a:buFont typeface="Wingdings" panose="05000000000000000000" pitchFamily="2" charset="2"/>
              <a:buChar char="Ø"/>
            </a:pPr>
            <a:r>
              <a:rPr lang="en-US" sz="1400" b="0" i="0" u="none" strike="noStrike" baseline="0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Fluid drips or leaks</a:t>
            </a:r>
          </a:p>
          <a:p>
            <a:pPr marL="285750" marR="0" indent="-285750" algn="l">
              <a:buFont typeface="Wingdings" panose="05000000000000000000" pitchFamily="2" charset="2"/>
              <a:buChar char="Ø"/>
            </a:pPr>
            <a:r>
              <a:rPr lang="en-US" sz="1400" b="0" i="0" u="none" strike="noStrike" baseline="0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Headlamps and marker lights</a:t>
            </a:r>
          </a:p>
          <a:p>
            <a:pPr marL="285750" marR="0" indent="-285750" algn="l">
              <a:buFont typeface="Wingdings" panose="05000000000000000000" pitchFamily="2" charset="2"/>
              <a:buChar char="Ø"/>
            </a:pPr>
            <a:r>
              <a:rPr lang="en-US" sz="1400" b="0" i="0" u="none" strike="noStrike" baseline="0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Owners manual</a:t>
            </a:r>
          </a:p>
          <a:p>
            <a:pPr marL="285750" marR="0" indent="-285750" algn="l">
              <a:buFont typeface="Wingdings" panose="05000000000000000000" pitchFamily="2" charset="2"/>
              <a:buChar char="Ø"/>
            </a:pPr>
            <a:r>
              <a:rPr lang="en-US" sz="1400" b="0" i="0" u="none" strike="noStrike" baseline="0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Throttle and cables</a:t>
            </a:r>
          </a:p>
          <a:p>
            <a:pPr marL="285750" marR="0" indent="-285750" algn="l">
              <a:buFont typeface="Wingdings" panose="05000000000000000000" pitchFamily="2" charset="2"/>
              <a:buChar char="Ø"/>
            </a:pPr>
            <a:r>
              <a:rPr lang="en-US" sz="1400" b="0" i="0" u="none" strike="noStrike" baseline="0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Tires (including spare)</a:t>
            </a:r>
          </a:p>
          <a:p>
            <a:pPr marL="285750" marR="0" indent="-285750" algn="l">
              <a:buFont typeface="Wingdings" panose="05000000000000000000" pitchFamily="2" charset="2"/>
              <a:buChar char="Ø"/>
            </a:pPr>
            <a:r>
              <a:rPr lang="en-US" sz="1400" b="0" i="0" u="none" strike="noStrike" baseline="0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Wheel lug bolts</a:t>
            </a:r>
          </a:p>
          <a:p>
            <a:pPr marL="285750" marR="0" indent="-285750" algn="l">
              <a:buFont typeface="Wingdings" panose="05000000000000000000" pitchFamily="2" charset="2"/>
              <a:buChar char="Ø"/>
            </a:pPr>
            <a:r>
              <a:rPr lang="en-US" sz="1400" b="0" i="0" u="none" strike="noStrike" baseline="0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Winch, winchline, and controller</a:t>
            </a:r>
          </a:p>
          <a:p>
            <a:pPr marL="285750" marR="0" indent="-285750" algn="l">
              <a:buFont typeface="Wingdings" panose="05000000000000000000" pitchFamily="2" charset="2"/>
              <a:buChar char="Ø"/>
            </a:pPr>
            <a:endParaRPr lang="en-US" sz="800" b="0" i="0" u="none" strike="noStrike" baseline="0" dirty="0">
              <a:solidFill>
                <a:srgbClr val="60CAF4"/>
              </a:solidFill>
              <a:latin typeface="Century Gothic" panose="020B0502020202020204" pitchFamily="34" charset="0"/>
            </a:endParaRPr>
          </a:p>
          <a:p>
            <a:pPr marR="148030" algn="l"/>
            <a:r>
              <a:rPr lang="en-US" sz="1400" b="1" i="0" u="none" strike="noStrike" baseline="0" dirty="0">
                <a:solidFill>
                  <a:srgbClr val="7030A0"/>
                </a:solidFill>
                <a:latin typeface="Century Gothic" panose="020B0502020202020204" pitchFamily="34" charset="0"/>
              </a:rPr>
              <a:t>BASIC RECOVERY GEAR</a:t>
            </a:r>
          </a:p>
          <a:p>
            <a:pPr marR="148030" algn="l"/>
            <a:endParaRPr lang="en-US" sz="800" b="0" i="0" u="none" strike="noStrike" baseline="0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marL="285750" marR="0" indent="-285750" algn="l">
              <a:buFont typeface="Wingdings" panose="05000000000000000000" pitchFamily="2" charset="2"/>
              <a:buChar char="Ø"/>
            </a:pPr>
            <a:r>
              <a:rPr lang="en-US" sz="1400" b="0" i="0" u="none" strike="noStrike" baseline="0" dirty="0">
                <a:solidFill>
                  <a:srgbClr val="7030A0"/>
                </a:solidFill>
                <a:latin typeface="Century Gothic" panose="020B0502020202020204" pitchFamily="34" charset="0"/>
              </a:rPr>
              <a:t>Gloves</a:t>
            </a:r>
          </a:p>
          <a:p>
            <a:pPr marL="285750" marR="0" indent="-285750" algn="l">
              <a:buFont typeface="Wingdings" panose="05000000000000000000" pitchFamily="2" charset="2"/>
              <a:buChar char="Ø"/>
            </a:pPr>
            <a:r>
              <a:rPr lang="en-US" sz="1400" b="0" i="0" u="none" strike="noStrike" baseline="0" dirty="0">
                <a:solidFill>
                  <a:srgbClr val="7030A0"/>
                </a:solidFill>
                <a:latin typeface="Century Gothic" panose="020B0502020202020204" pitchFamily="34" charset="0"/>
              </a:rPr>
              <a:t>Shovel</a:t>
            </a:r>
          </a:p>
          <a:p>
            <a:pPr marL="285750" marR="0" indent="-285750" algn="l">
              <a:buFont typeface="Wingdings" panose="05000000000000000000" pitchFamily="2" charset="2"/>
              <a:buChar char="Ø"/>
            </a:pPr>
            <a:r>
              <a:rPr lang="en-US" sz="1400" b="0" i="0" u="none" strike="noStrike" baseline="0" dirty="0">
                <a:solidFill>
                  <a:srgbClr val="7030A0"/>
                </a:solidFill>
                <a:latin typeface="Century Gothic" panose="020B0502020202020204" pitchFamily="34" charset="0"/>
              </a:rPr>
              <a:t>Traction Boards</a:t>
            </a:r>
          </a:p>
          <a:p>
            <a:pPr marL="285750" marR="0" indent="-285750" algn="l">
              <a:buFont typeface="Wingdings" panose="05000000000000000000" pitchFamily="2" charset="2"/>
              <a:buChar char="Ø"/>
            </a:pPr>
            <a:r>
              <a:rPr lang="en-US" sz="1400" b="0" i="0" u="none" strike="noStrike" baseline="0" dirty="0">
                <a:solidFill>
                  <a:srgbClr val="7030A0"/>
                </a:solidFill>
                <a:latin typeface="Century Gothic" panose="020B0502020202020204" pitchFamily="34" charset="0"/>
              </a:rPr>
              <a:t>Recovery Rope</a:t>
            </a:r>
          </a:p>
          <a:p>
            <a:pPr marL="285750" marR="0" indent="-285750" algn="l">
              <a:buFont typeface="Wingdings" panose="05000000000000000000" pitchFamily="2" charset="2"/>
              <a:buChar char="Ø"/>
            </a:pPr>
            <a:r>
              <a:rPr lang="en-US" sz="1400" b="0" i="0" u="none" strike="noStrike" baseline="0" dirty="0">
                <a:solidFill>
                  <a:srgbClr val="7030A0"/>
                </a:solidFill>
                <a:latin typeface="Century Gothic" panose="020B0502020202020204" pitchFamily="34" charset="0"/>
              </a:rPr>
              <a:t>Hard &amp; Soft Shackles</a:t>
            </a:r>
          </a:p>
          <a:p>
            <a:pPr marL="285750" marR="0" indent="-285750" algn="l">
              <a:buFont typeface="Wingdings" panose="05000000000000000000" pitchFamily="2" charset="2"/>
              <a:buChar char="Ø"/>
            </a:pPr>
            <a:r>
              <a:rPr lang="en-US" sz="1400" b="0" i="0" u="none" strike="noStrike" baseline="0" dirty="0">
                <a:solidFill>
                  <a:srgbClr val="7030A0"/>
                </a:solidFill>
                <a:latin typeface="Century Gothic" panose="020B0502020202020204" pitchFamily="34" charset="0"/>
              </a:rPr>
              <a:t>Hitch Receiver Shackle</a:t>
            </a:r>
          </a:p>
          <a:p>
            <a:pPr marL="285750" marR="0" indent="-285750" algn="l">
              <a:buFont typeface="Wingdings" panose="05000000000000000000" pitchFamily="2" charset="2"/>
              <a:buChar char="Ø"/>
            </a:pPr>
            <a:r>
              <a:rPr lang="en-US" sz="1400" b="0" i="0" u="none" strike="noStrike" baseline="0" dirty="0">
                <a:solidFill>
                  <a:srgbClr val="7030A0"/>
                </a:solidFill>
                <a:latin typeface="Century Gothic" panose="020B0502020202020204" pitchFamily="34" charset="0"/>
              </a:rPr>
              <a:t>Pulley Block</a:t>
            </a:r>
          </a:p>
          <a:p>
            <a:pPr marL="285750" marR="0" indent="-285750" algn="l">
              <a:buFont typeface="Wingdings" panose="05000000000000000000" pitchFamily="2" charset="2"/>
              <a:buChar char="Ø"/>
            </a:pPr>
            <a:r>
              <a:rPr lang="en-US" sz="1400" b="0" i="0" u="none" strike="noStrike" baseline="0" dirty="0">
                <a:solidFill>
                  <a:srgbClr val="7030A0"/>
                </a:solidFill>
                <a:latin typeface="Century Gothic" panose="020B0502020202020204" pitchFamily="34" charset="0"/>
              </a:rPr>
              <a:t>Tree Saver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DC23D2-5F00-76F6-6D9A-B153046558CC}"/>
              </a:ext>
            </a:extLst>
          </p:cNvPr>
          <p:cNvSpPr txBox="1"/>
          <p:nvPr/>
        </p:nvSpPr>
        <p:spPr>
          <a:xfrm>
            <a:off x="3430416" y="620139"/>
            <a:ext cx="3126692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1" i="0" u="none" strike="noStrike" baseline="0" dirty="0">
                <a:latin typeface="Century Gothic" panose="020B0502020202020204" pitchFamily="34" charset="0"/>
              </a:rPr>
              <a:t>FIRST AID</a:t>
            </a:r>
          </a:p>
          <a:p>
            <a:pPr algn="l"/>
            <a:endParaRPr lang="en-US" sz="800" i="0" u="none" strike="noStrike" baseline="0" dirty="0">
              <a:latin typeface="Century Gothic" panose="020B0502020202020204" pitchFamily="34" charset="0"/>
            </a:endParaRPr>
          </a:p>
          <a:p>
            <a:pPr algn="l"/>
            <a:r>
              <a:rPr lang="en-US" sz="1400" b="1" i="0" u="none" strike="noStrike" baseline="0" dirty="0">
                <a:latin typeface="Century Gothic" panose="020B0502020202020204" pitchFamily="34" charset="0"/>
              </a:rPr>
              <a:t>Trauma</a:t>
            </a:r>
          </a:p>
          <a:p>
            <a:pPr marL="285750" indent="-285750" algn="l">
              <a:buFont typeface="Wingdings 2" panose="05020102010507070707" pitchFamily="18" charset="2"/>
              <a:buChar char=""/>
            </a:pPr>
            <a:r>
              <a:rPr lang="en-US" sz="1400" i="0" u="none" strike="noStrike" baseline="0" dirty="0">
                <a:latin typeface="Century Gothic" panose="020B0502020202020204" pitchFamily="34" charset="0"/>
              </a:rPr>
              <a:t>Tourniquet</a:t>
            </a:r>
          </a:p>
          <a:p>
            <a:pPr marL="285750" indent="-285750" algn="l">
              <a:buFont typeface="Wingdings 2" panose="05020102010507070707" pitchFamily="18" charset="2"/>
              <a:buChar char=""/>
            </a:pPr>
            <a:r>
              <a:rPr lang="en-US" sz="1400" i="0" u="none" strike="noStrike" baseline="0" dirty="0">
                <a:latin typeface="Century Gothic" panose="020B0502020202020204" pitchFamily="34" charset="0"/>
              </a:rPr>
              <a:t>Trauma dressing</a:t>
            </a:r>
          </a:p>
          <a:p>
            <a:pPr marL="285750" indent="-285750" algn="l">
              <a:buFont typeface="Wingdings 2" panose="05020102010507070707" pitchFamily="18" charset="2"/>
              <a:buChar char=""/>
            </a:pPr>
            <a:r>
              <a:rPr lang="en-US" sz="1400" i="0" u="none" strike="noStrike" baseline="0" dirty="0">
                <a:latin typeface="Century Gothic" panose="020B0502020202020204" pitchFamily="34" charset="0"/>
              </a:rPr>
              <a:t>Triangle bandage</a:t>
            </a:r>
          </a:p>
          <a:p>
            <a:pPr marL="285750" indent="-285750" algn="l">
              <a:buFont typeface="Wingdings 2" panose="05020102010507070707" pitchFamily="18" charset="2"/>
              <a:buChar char=""/>
            </a:pPr>
            <a:endParaRPr lang="en-US" sz="800" i="0" u="none" strike="noStrike" baseline="0" dirty="0">
              <a:latin typeface="Century Gothic" panose="020B0502020202020204" pitchFamily="34" charset="0"/>
            </a:endParaRPr>
          </a:p>
          <a:p>
            <a:pPr algn="l"/>
            <a:r>
              <a:rPr lang="en-US" sz="1400" b="1" i="0" u="none" strike="noStrike" baseline="0" dirty="0">
                <a:latin typeface="Century Gothic" panose="020B0502020202020204" pitchFamily="34" charset="0"/>
              </a:rPr>
              <a:t>Boo Boos</a:t>
            </a:r>
          </a:p>
          <a:p>
            <a:pPr marL="285750" indent="-285750" algn="l">
              <a:buFont typeface="Wingdings 2" panose="05020102010507070707" pitchFamily="18" charset="2"/>
              <a:buChar char="Ë"/>
            </a:pPr>
            <a:r>
              <a:rPr lang="en-US" sz="1400" i="0" u="none" strike="noStrike" baseline="0" dirty="0" err="1">
                <a:latin typeface="Century Gothic" panose="020B0502020202020204" pitchFamily="34" charset="0"/>
              </a:rPr>
              <a:t>Bandaids</a:t>
            </a:r>
            <a:endParaRPr lang="en-US" sz="1400" i="0" u="none" strike="noStrike" baseline="0" dirty="0">
              <a:latin typeface="Century Gothic" panose="020B0502020202020204" pitchFamily="34" charset="0"/>
            </a:endParaRPr>
          </a:p>
          <a:p>
            <a:pPr marL="285750" indent="-285750" algn="l">
              <a:buFont typeface="Wingdings 2" panose="05020102010507070707" pitchFamily="18" charset="2"/>
              <a:buChar char="Ë"/>
            </a:pPr>
            <a:r>
              <a:rPr lang="en-US" sz="1400" i="0" u="none" strike="noStrike" baseline="0" dirty="0">
                <a:latin typeface="Century Gothic" panose="020B0502020202020204" pitchFamily="34" charset="0"/>
              </a:rPr>
              <a:t>Alcohol swabs</a:t>
            </a:r>
          </a:p>
          <a:p>
            <a:pPr marL="285750" indent="-285750" algn="l">
              <a:buFont typeface="Wingdings 2" panose="05020102010507070707" pitchFamily="18" charset="2"/>
              <a:buChar char="Ë"/>
            </a:pPr>
            <a:r>
              <a:rPr lang="en-US" sz="1400" i="0" u="none" strike="noStrike" baseline="0" dirty="0">
                <a:latin typeface="Century Gothic" panose="020B0502020202020204" pitchFamily="34" charset="0"/>
              </a:rPr>
              <a:t>Antibacterial (Neosporin)</a:t>
            </a:r>
          </a:p>
          <a:p>
            <a:pPr marL="285750" indent="-285750" algn="l">
              <a:buFont typeface="Wingdings 2" panose="05020102010507070707" pitchFamily="18" charset="2"/>
              <a:buChar char="Ë"/>
            </a:pPr>
            <a:r>
              <a:rPr lang="en-US" sz="1400" i="0" u="none" strike="noStrike" baseline="0" dirty="0">
                <a:latin typeface="Century Gothic" panose="020B0502020202020204" pitchFamily="34" charset="0"/>
              </a:rPr>
              <a:t>Gauze pads</a:t>
            </a:r>
          </a:p>
          <a:p>
            <a:pPr marL="285750" indent="-285750" algn="l">
              <a:buFont typeface="Wingdings 2" panose="05020102010507070707" pitchFamily="18" charset="2"/>
              <a:buChar char="Ë"/>
            </a:pPr>
            <a:r>
              <a:rPr lang="en-US" sz="1400" i="0" u="none" strike="noStrike" baseline="0" dirty="0">
                <a:latin typeface="Century Gothic" panose="020B0502020202020204" pitchFamily="34" charset="0"/>
              </a:rPr>
              <a:t>Tape</a:t>
            </a:r>
          </a:p>
          <a:p>
            <a:pPr marL="285750" indent="-285750" algn="l">
              <a:buFont typeface="Wingdings 2" panose="05020102010507070707" pitchFamily="18" charset="2"/>
              <a:buChar char="Ë"/>
            </a:pPr>
            <a:r>
              <a:rPr lang="en-US" sz="1400" i="0" u="none" strike="noStrike" baseline="0" dirty="0">
                <a:latin typeface="Century Gothic" panose="020B0502020202020204" pitchFamily="34" charset="0"/>
              </a:rPr>
              <a:t>Moleskin</a:t>
            </a:r>
          </a:p>
          <a:p>
            <a:pPr marL="285750" indent="-285750" algn="l">
              <a:buFont typeface="Wingdings 2" panose="05020102010507070707" pitchFamily="18" charset="2"/>
              <a:buChar char="Ë"/>
            </a:pPr>
            <a:endParaRPr lang="en-US" sz="800" i="0" u="none" strike="noStrike" baseline="0" dirty="0">
              <a:latin typeface="Century Gothic" panose="020B0502020202020204" pitchFamily="34" charset="0"/>
            </a:endParaRPr>
          </a:p>
          <a:p>
            <a:pPr algn="l"/>
            <a:r>
              <a:rPr lang="en-US" sz="1400" b="1" i="0" u="none" strike="noStrike" baseline="0" dirty="0">
                <a:latin typeface="Century Gothic" panose="020B0502020202020204" pitchFamily="34" charset="0"/>
              </a:rPr>
              <a:t>Medications</a:t>
            </a:r>
          </a:p>
          <a:p>
            <a:pPr marL="285750" indent="-285750" algn="l">
              <a:buFont typeface="Wingdings 2" panose="05020102010507070707" pitchFamily="18" charset="2"/>
              <a:buChar char="Ë"/>
            </a:pPr>
            <a:r>
              <a:rPr lang="en-US" sz="1400" i="0" u="none" strike="noStrike" baseline="0" dirty="0">
                <a:latin typeface="Century Gothic" panose="020B0502020202020204" pitchFamily="34" charset="0"/>
              </a:rPr>
              <a:t>OTC ibuprofen</a:t>
            </a:r>
          </a:p>
          <a:p>
            <a:pPr marL="285750" indent="-285750" algn="l">
              <a:buFont typeface="Wingdings 2" panose="05020102010507070707" pitchFamily="18" charset="2"/>
              <a:buChar char="Ë"/>
            </a:pPr>
            <a:r>
              <a:rPr lang="en-US" sz="1400" i="0" u="none" strike="noStrike" baseline="0" dirty="0">
                <a:latin typeface="Century Gothic" panose="020B0502020202020204" pitchFamily="34" charset="0"/>
              </a:rPr>
              <a:t>Aspirin</a:t>
            </a:r>
          </a:p>
          <a:p>
            <a:pPr marL="285750" indent="-285750" algn="l">
              <a:buFont typeface="Wingdings 2" panose="05020102010507070707" pitchFamily="18" charset="2"/>
              <a:buChar char="Ë"/>
            </a:pPr>
            <a:r>
              <a:rPr lang="en-US" sz="1400" i="0" u="none" strike="noStrike" baseline="0" dirty="0">
                <a:latin typeface="Century Gothic" panose="020B0502020202020204" pitchFamily="34" charset="0"/>
              </a:rPr>
              <a:t>Antihistamine</a:t>
            </a:r>
          </a:p>
          <a:p>
            <a:pPr marL="285750" indent="-285750" algn="l">
              <a:buFont typeface="Wingdings 2" panose="05020102010507070707" pitchFamily="18" charset="2"/>
              <a:buChar char="Ë"/>
            </a:pPr>
            <a:r>
              <a:rPr lang="en-US" sz="1400" i="0" u="none" strike="noStrike" baseline="0" dirty="0">
                <a:latin typeface="Century Gothic" panose="020B0502020202020204" pitchFamily="34" charset="0"/>
              </a:rPr>
              <a:t>Antiemetic</a:t>
            </a:r>
          </a:p>
          <a:p>
            <a:pPr marL="285750" indent="-285750" algn="l">
              <a:buFont typeface="Wingdings 2" panose="05020102010507070707" pitchFamily="18" charset="2"/>
              <a:buChar char="Ë"/>
            </a:pPr>
            <a:r>
              <a:rPr lang="en-US" sz="1400" i="0" u="none" strike="noStrike" baseline="0" dirty="0">
                <a:latin typeface="Century Gothic" panose="020B0502020202020204" pitchFamily="34" charset="0"/>
              </a:rPr>
              <a:t>Electrolytes</a:t>
            </a:r>
          </a:p>
          <a:p>
            <a:pPr marL="285750" indent="-285750" algn="l">
              <a:buFont typeface="Wingdings 2" panose="05020102010507070707" pitchFamily="18" charset="2"/>
              <a:buChar char="Ë"/>
            </a:pPr>
            <a:r>
              <a:rPr lang="en-US" sz="1400" i="0" u="none" strike="noStrike" baseline="0" dirty="0">
                <a:latin typeface="Century Gothic" panose="020B0502020202020204" pitchFamily="34" charset="0"/>
              </a:rPr>
              <a:t>Personal meds for several days</a:t>
            </a:r>
          </a:p>
          <a:p>
            <a:pPr marL="285750" indent="-285750" algn="l">
              <a:buFont typeface="Wingdings 2" panose="05020102010507070707" pitchFamily="18" charset="2"/>
              <a:buChar char="Ë"/>
            </a:pPr>
            <a:r>
              <a:rPr lang="en-US" sz="1400" i="0" u="none" strike="noStrike" baseline="0" dirty="0">
                <a:latin typeface="Century Gothic" panose="020B0502020202020204" pitchFamily="34" charset="0"/>
              </a:rPr>
              <a:t>Severe allergy meds</a:t>
            </a:r>
          </a:p>
          <a:p>
            <a:pPr marL="285750" indent="-285750" algn="l">
              <a:buFont typeface="Wingdings 2" panose="05020102010507070707" pitchFamily="18" charset="2"/>
              <a:buChar char="Ë"/>
            </a:pPr>
            <a:r>
              <a:rPr lang="en-US" sz="1400" i="0" u="none" strike="noStrike" baseline="0" dirty="0">
                <a:latin typeface="Century Gothic" panose="020B0502020202020204" pitchFamily="34" charset="0"/>
              </a:rPr>
              <a:t>Glucose</a:t>
            </a:r>
          </a:p>
          <a:p>
            <a:pPr marL="285750" indent="-285750" algn="l">
              <a:buFont typeface="Wingdings 2" panose="05020102010507070707" pitchFamily="18" charset="2"/>
              <a:buChar char="Ë"/>
            </a:pPr>
            <a:endParaRPr lang="en-US" sz="800" i="0" u="none" strike="noStrike" baseline="0" dirty="0">
              <a:latin typeface="Century Gothic" panose="020B0502020202020204" pitchFamily="34" charset="0"/>
            </a:endParaRPr>
          </a:p>
          <a:p>
            <a:pPr algn="l"/>
            <a:r>
              <a:rPr lang="en-US" sz="1400" b="1" i="0" u="none" strike="noStrike" baseline="0" dirty="0">
                <a:latin typeface="Century Gothic" panose="020B0502020202020204" pitchFamily="34" charset="0"/>
              </a:rPr>
              <a:t>Training</a:t>
            </a:r>
          </a:p>
          <a:p>
            <a:pPr marL="285750" indent="-285750" algn="l">
              <a:buFont typeface="Wingdings 2" panose="05020102010507070707" pitchFamily="18" charset="2"/>
              <a:buChar char="Ë"/>
            </a:pPr>
            <a:r>
              <a:rPr lang="en-US" sz="1400" i="0" u="none" strike="noStrike" baseline="0" dirty="0">
                <a:latin typeface="Century Gothic" panose="020B0502020202020204" pitchFamily="34" charset="0"/>
              </a:rPr>
              <a:t>Stop the Bleed</a:t>
            </a:r>
          </a:p>
          <a:p>
            <a:pPr marL="285750" indent="-285750" algn="l">
              <a:buFont typeface="Wingdings 2" panose="05020102010507070707" pitchFamily="18" charset="2"/>
              <a:buChar char="Ë"/>
            </a:pPr>
            <a:r>
              <a:rPr lang="en-US" sz="1400" i="0" u="none" strike="noStrike" baseline="0" dirty="0">
                <a:latin typeface="Century Gothic" panose="020B0502020202020204" pitchFamily="34" charset="0"/>
              </a:rPr>
              <a:t>First Aid / CPR / AED</a:t>
            </a:r>
          </a:p>
          <a:p>
            <a:pPr marL="285750" indent="-285750" algn="l">
              <a:buFont typeface="Wingdings 2" panose="05020102010507070707" pitchFamily="18" charset="2"/>
              <a:buChar char="Ë"/>
            </a:pPr>
            <a:r>
              <a:rPr lang="en-US" sz="1400" i="0" u="none" strike="noStrike" baseline="0" dirty="0">
                <a:latin typeface="Century Gothic" panose="020B0502020202020204" pitchFamily="34" charset="0"/>
              </a:rPr>
              <a:t>Wilderness First Aid</a:t>
            </a:r>
          </a:p>
          <a:p>
            <a:pPr marL="285750" indent="-285750" algn="l">
              <a:buFont typeface="Wingdings 2" panose="05020102010507070707" pitchFamily="18" charset="2"/>
              <a:buChar char="Ë"/>
            </a:pPr>
            <a:r>
              <a:rPr lang="en-US" sz="1400" i="0" u="none" strike="noStrike" baseline="0" dirty="0">
                <a:latin typeface="Century Gothic" panose="020B0502020202020204" pitchFamily="34" charset="0"/>
              </a:rPr>
              <a:t>Wilderness First Responder</a:t>
            </a:r>
            <a:endParaRPr lang="en-US" sz="1400" i="0" u="none" strike="noStrike" baseline="0" dirty="0">
              <a:solidFill>
                <a:schemeClr val="accent3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479E1F-7BA5-44A3-C020-AEC60DC85335}"/>
              </a:ext>
            </a:extLst>
          </p:cNvPr>
          <p:cNvSpPr txBox="1"/>
          <p:nvPr/>
        </p:nvSpPr>
        <p:spPr>
          <a:xfrm>
            <a:off x="6951783" y="565431"/>
            <a:ext cx="3106617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10880" algn="l"/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THE TEN ESSENTIALS</a:t>
            </a:r>
            <a:endParaRPr lang="en-US" sz="1400" b="1" i="0" u="none" strike="noStrike" baseline="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R="110880" algn="l"/>
            <a:endParaRPr lang="en-US" sz="800" b="1" i="0" u="none" strike="noStrike" baseline="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42900" marR="110880" indent="-342900" algn="l">
              <a:buFont typeface="+mj-lt"/>
              <a:buAutoNum type="arabicPeriod"/>
            </a:pPr>
            <a:r>
              <a:rPr lang="en-US" sz="1400" i="0" u="none" strike="noStrike" baseline="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Shelter &amp; Warmth</a:t>
            </a:r>
          </a:p>
          <a:p>
            <a:pPr marL="342900" marR="110880" indent="-342900" algn="l">
              <a:buFont typeface="+mj-lt"/>
              <a:buAutoNum type="arabicPeriod"/>
            </a:pPr>
            <a:r>
              <a:rPr lang="en-US" sz="1400" i="0" u="none" strike="noStrike" baseline="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Water &amp; Food</a:t>
            </a:r>
          </a:p>
          <a:p>
            <a:pPr marL="342900" marR="110880" indent="-342900" algn="l">
              <a:buFont typeface="+mj-lt"/>
              <a:buAutoNum type="arabicPeriod"/>
            </a:pPr>
            <a:r>
              <a:rPr lang="en-US" sz="1400" i="0" u="none" strike="noStrike" baseline="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Headlamp and Flashlight</a:t>
            </a:r>
          </a:p>
          <a:p>
            <a:pPr marL="342900" marR="110880" indent="-342900" algn="l">
              <a:buFont typeface="+mj-lt"/>
              <a:buAutoNum type="arabicPeriod"/>
            </a:pPr>
            <a:r>
              <a:rPr lang="en-US" sz="1400" i="0" u="none" strike="noStrike" baseline="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Spare batteries/charger</a:t>
            </a:r>
          </a:p>
          <a:p>
            <a:pPr marL="342900" marR="110880" indent="-342900" algn="l">
              <a:buFont typeface="+mj-lt"/>
              <a:buAutoNum type="arabicPeriod"/>
            </a:pPr>
            <a:r>
              <a:rPr lang="en-US" sz="1400" i="0" u="none" strike="noStrike" baseline="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Sun protection</a:t>
            </a:r>
          </a:p>
          <a:p>
            <a:pPr marL="342900" marR="110880" indent="-342900" algn="l">
              <a:buFont typeface="+mj-lt"/>
              <a:buAutoNum type="arabicPeriod"/>
            </a:pPr>
            <a:r>
              <a:rPr lang="en-US" sz="1400" i="0" u="none" strike="noStrike" baseline="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First aid</a:t>
            </a:r>
          </a:p>
          <a:p>
            <a:pPr marL="342900" marR="110880" indent="-342900" algn="l">
              <a:buFont typeface="+mj-lt"/>
              <a:buAutoNum type="arabicPeriod"/>
            </a:pPr>
            <a:r>
              <a:rPr lang="en-US" sz="1400" i="0" u="none" strike="noStrike" baseline="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Knife/Multitool</a:t>
            </a:r>
          </a:p>
          <a:p>
            <a:pPr marL="342900" marR="110880" indent="-342900" algn="l">
              <a:buFont typeface="+mj-lt"/>
              <a:buAutoNum type="arabicPeriod"/>
            </a:pPr>
            <a:r>
              <a:rPr lang="en-US" sz="1400" i="0" u="none" strike="noStrike" baseline="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Fire starting tools &amp; materials</a:t>
            </a:r>
          </a:p>
          <a:p>
            <a:pPr marL="342900" marR="110880" indent="-342900" algn="l">
              <a:buFont typeface="+mj-lt"/>
              <a:buAutoNum type="arabicPeriod"/>
            </a:pPr>
            <a:r>
              <a:rPr lang="en-US" sz="1400" i="0" u="none" strike="noStrike" baseline="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Communications</a:t>
            </a:r>
          </a:p>
          <a:p>
            <a:pPr marL="342900" marR="110880" indent="-342900" algn="l">
              <a:buFont typeface="+mj-lt"/>
              <a:buAutoNum type="arabicPeriod"/>
            </a:pPr>
            <a:r>
              <a:rPr lang="en-US" sz="1400" i="0" u="none" strike="noStrike" baseline="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Maps and compass</a:t>
            </a:r>
          </a:p>
          <a:p>
            <a:pPr marL="342900" marR="110880" indent="-342900" algn="l">
              <a:buFont typeface="+mj-lt"/>
              <a:buAutoNum type="arabicPeriod"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R="110880" algn="l"/>
            <a:r>
              <a:rPr lang="en-US" sz="1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TOOLS</a:t>
            </a:r>
          </a:p>
          <a:p>
            <a:pPr marR="110880" algn="l"/>
            <a:endParaRPr lang="en-US" sz="8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285750" marR="110880" indent="-285750" algn="l">
              <a:buFont typeface="Webdings" panose="05030102010509060703" pitchFamily="18" charset="2"/>
              <a:buChar char="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Air down/up tools</a:t>
            </a:r>
          </a:p>
          <a:p>
            <a:pPr marL="285750" marR="110880" indent="-285750" algn="l">
              <a:buFont typeface="Webdings" panose="05030102010509060703" pitchFamily="18" charset="2"/>
              <a:buChar char="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Basic hand tools</a:t>
            </a:r>
          </a:p>
          <a:p>
            <a:pPr marL="285750" marR="110880" indent="-285750" algn="l">
              <a:buFont typeface="Webdings" panose="05030102010509060703" pitchFamily="18" charset="2"/>
              <a:buChar char="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Basic OBDII scanner</a:t>
            </a:r>
          </a:p>
          <a:p>
            <a:pPr marL="285750" marR="110880" indent="-285750" algn="l">
              <a:buFont typeface="Webdings" panose="05030102010509060703" pitchFamily="18" charset="2"/>
              <a:buChar char="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Basic voltage meter</a:t>
            </a:r>
          </a:p>
          <a:p>
            <a:pPr marL="285750" marR="110880" indent="-285750" algn="l">
              <a:buFont typeface="Webdings" panose="05030102010509060703" pitchFamily="18" charset="2"/>
              <a:buChar char="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Battery booster / portable charger</a:t>
            </a:r>
          </a:p>
          <a:p>
            <a:pPr marL="285750" marR="110880" indent="-285750" algn="l">
              <a:buFont typeface="Webdings" panose="05030102010509060703" pitchFamily="18" charset="2"/>
              <a:buChar char="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Gloves (mechanic &amp; nitrile)</a:t>
            </a:r>
          </a:p>
          <a:p>
            <a:pPr marL="285750" marR="110880" indent="-285750" algn="l">
              <a:buFont typeface="Webdings" panose="05030102010509060703" pitchFamily="18" charset="2"/>
              <a:buChar char="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Spare fuses and relays</a:t>
            </a:r>
          </a:p>
          <a:p>
            <a:pPr marL="285750" marR="110880" indent="-285750" algn="l">
              <a:buFont typeface="Webdings" panose="05030102010509060703" pitchFamily="18" charset="2"/>
              <a:buChar char="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Spare parts</a:t>
            </a:r>
          </a:p>
          <a:p>
            <a:pPr marL="285750" marR="110880" indent="-285750" algn="l">
              <a:buFont typeface="Webdings" panose="05030102010509060703" pitchFamily="18" charset="2"/>
              <a:buChar char="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Tire changing tools</a:t>
            </a:r>
          </a:p>
          <a:p>
            <a:pPr marL="285750" marR="110880" indent="-285750" algn="l">
              <a:buFont typeface="Webdings" panose="05030102010509060703" pitchFamily="18" charset="2"/>
              <a:buChar char="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Tire repair kit</a:t>
            </a:r>
          </a:p>
          <a:p>
            <a:pPr marL="285750" marR="110880" indent="-285750" algn="l">
              <a:buFont typeface="Webdings" panose="05030102010509060703" pitchFamily="18" charset="2"/>
              <a:buChar char="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Work light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183D7F-8150-9439-FAF1-D41AF0F2C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243" y="6736234"/>
            <a:ext cx="2996620" cy="7050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6152A2-DA84-18F6-DFD3-EAF92C341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018" y="6074652"/>
            <a:ext cx="1577737" cy="146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155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</TotalTime>
  <Words>581</Words>
  <Application>Microsoft Office PowerPoint</Application>
  <PresentationFormat>Custom</PresentationFormat>
  <Paragraphs>151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Aptos</vt:lpstr>
      <vt:lpstr>Aptos Display</vt:lpstr>
      <vt:lpstr>Arial</vt:lpstr>
      <vt:lpstr>Century Gothic</vt:lpstr>
      <vt:lpstr>Webdings</vt:lpstr>
      <vt:lpstr>Wingdings</vt:lpstr>
      <vt:lpstr>Wingdings 2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Valorie Peaslee</dc:creator>
  <cp:lastModifiedBy>Valorie Peaslee</cp:lastModifiedBy>
  <cp:revision>1</cp:revision>
  <cp:lastPrinted>2025-04-05T21:52:28Z</cp:lastPrinted>
  <dcterms:created xsi:type="dcterms:W3CDTF">2025-04-05T21:10:42Z</dcterms:created>
  <dcterms:modified xsi:type="dcterms:W3CDTF">2025-04-05T21:53:40Z</dcterms:modified>
</cp:coreProperties>
</file>